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_rels/presentation.xml.rels" ContentType="application/vnd.openxmlformats-package.relationships+xml"/>
  <Override PartName="/ppt/media/image11.png" ContentType="image/pn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8.jpeg" ContentType="image/jpeg"/>
  <Override PartName="/ppt/media/image5.png" ContentType="image/png"/>
  <Override PartName="/ppt/media/image10.png" ContentType="image/png"/>
  <Override PartName="/ppt/media/image6.png" ContentType="image/png"/>
  <Override PartName="/ppt/media/image9.jpeg" ContentType="image/jpeg"/>
  <Override PartName="/ppt/media/image7.png" ContentType="image/png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2.xml" ContentType="application/vnd.openxmlformats-officedocument.theme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notesMasterIdLst>
    <p:notesMasterId r:id="rId3"/>
  </p:notesMasterIdLst>
  <p:sldIdLst>
    <p:sldId id="256" r:id="rId4"/>
  </p:sldIdLst>
  <p:sldSz cx="30275212" cy="42803762"/>
  <p:notesSz cx="7315200" cy="96012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notesMaster" Target="notesMasters/notesMaster1.xml"/><Relationship Id="rId4" Type="http://schemas.openxmlformats.org/officeDocument/2006/relationships/slide" Target="slides/slide1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der Notizen mittels Klicken bearbeiten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&lt;Kopfzeile&gt;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8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&lt;Datum/Uhrzeit&gt;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&lt;Fußzeile&gt;</a:t>
            </a:r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0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C9DC92E0-B199-45D4-9987-E6374BA8CCCF}" type="slidenum">
              <a:rPr b="0" lang="de-DE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body"/>
          </p:nvPr>
        </p:nvSpPr>
        <p:spPr>
          <a:xfrm>
            <a:off x="731880" y="4560840"/>
            <a:ext cx="5851080" cy="4319280"/>
          </a:xfrm>
          <a:prstGeom prst="rect">
            <a:avLst/>
          </a:prstGeom>
        </p:spPr>
        <p:txBody>
          <a:bodyPr/>
          <a:p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TextShape 2"/>
          <p:cNvSpPr txBox="1"/>
          <p:nvPr/>
        </p:nvSpPr>
        <p:spPr>
          <a:xfrm>
            <a:off x="4143240" y="9120240"/>
            <a:ext cx="3169800" cy="4791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B6FDC2F-A59E-4A01-AF0F-39FB3F7357DE}" type="slidenum">
              <a:rPr b="0" lang="de-DE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&lt;Foliennummer&gt;</a:t>
            </a:fld>
            <a:endParaRPr b="0" lang="de-DE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4" name="" descr=""/>
          <p:cNvPicPr/>
          <p:nvPr/>
        </p:nvPicPr>
        <p:blipFill>
          <a:blip r:embed="rId2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  <p:pic>
        <p:nvPicPr>
          <p:cNvPr id="35" name="" descr=""/>
          <p:cNvPicPr/>
          <p:nvPr/>
        </p:nvPicPr>
        <p:blipFill>
          <a:blip r:embed="rId3"/>
          <a:stretch/>
        </p:blipFill>
        <p:spPr>
          <a:xfrm>
            <a:off x="1513080" y="11558880"/>
            <a:ext cx="27247320" cy="217396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1513440" y="1707840"/>
            <a:ext cx="27247320" cy="33134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de-DE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2482560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15475320" y="2298276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15475320" y="10015920"/>
            <a:ext cx="1329660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1513440" y="22982760"/>
            <a:ext cx="27247320" cy="11841480"/>
          </a:xfrm>
          <a:prstGeom prst="rect">
            <a:avLst/>
          </a:prstGeom>
        </p:spPr>
        <p:txBody>
          <a:bodyPr lIns="0" rIns="0" tIns="0" bIns="0"/>
          <a:p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13440" y="1707840"/>
            <a:ext cx="27247320" cy="714780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de-DE" sz="8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Format des </a:t>
            </a:r>
            <a:r>
              <a:rPr b="0" lang="de-DE" sz="8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Titeltextes </a:t>
            </a:r>
            <a:r>
              <a:rPr b="0" lang="de-DE" sz="8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durch Klicken </a:t>
            </a:r>
            <a:r>
              <a:rPr b="0" lang="de-DE" sz="8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bearbeiten</a:t>
            </a:r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1513440" y="10015920"/>
            <a:ext cx="27247320" cy="2482560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Format des Gliederungstextes durch Klicken bearbeiten</a:t>
            </a:r>
            <a:endParaRPr b="0" lang="de-DE" sz="146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1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Zweite Gliederungsebene</a:t>
            </a:r>
            <a:endParaRPr b="0" lang="de-DE" sz="11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9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Dritte Gliederungsebene</a:t>
            </a:r>
            <a:endParaRPr b="0" lang="de-DE" sz="9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9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Vierte Gliederungsebene</a:t>
            </a:r>
            <a:endParaRPr b="0" lang="de-DE" sz="91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jpeg"/><Relationship Id="rId7" Type="http://schemas.openxmlformats.org/officeDocument/2006/relationships/image" Target="../media/image9.jpeg"/><Relationship Id="rId8" Type="http://schemas.openxmlformats.org/officeDocument/2006/relationships/image" Target="../media/image10.png"/><Relationship Id="rId9" Type="http://schemas.openxmlformats.org/officeDocument/2006/relationships/image" Target="../media/image11.png"/><Relationship Id="rId10" Type="http://schemas.openxmlformats.org/officeDocument/2006/relationships/slideLayout" Target="../slideLayouts/slideLayout1.xml"/><Relationship Id="rId11" Type="http://schemas.openxmlformats.org/officeDocument/2006/relationships/notesSlide" Target="../notesSlides/notesSlide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1536840" y="12919680"/>
            <a:ext cx="13258440" cy="361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Semantic scene interpretation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Traffic sign and traffic lights recognition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Active perception exploiting location priors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Introspective classification framework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" name="TextShape 2"/>
          <p:cNvSpPr txBox="1"/>
          <p:nvPr/>
        </p:nvSpPr>
        <p:spPr>
          <a:xfrm>
            <a:off x="1246680" y="1326600"/>
            <a:ext cx="27307440" cy="167904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/>
          <a:p>
            <a:pPr algn="ctr">
              <a:lnSpc>
                <a:spcPct val="100000"/>
              </a:lnSpc>
            </a:pP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Reverse Curriculum</a:t>
            </a: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
</a:t>
            </a:r>
            <a:r>
              <a:rPr b="0" lang="de-DE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Amadeus Hovekamp, Megan Klaiber, Hans Nübel, Rabea Turon</a:t>
            </a:r>
            <a:r>
              <a:rPr b="1" lang="de-DE" sz="105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
</a:t>
            </a:r>
            <a:endParaRPr b="0" lang="de-DE" sz="8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" name="CustomShape 3"/>
          <p:cNvSpPr/>
          <p:nvPr/>
        </p:nvSpPr>
        <p:spPr>
          <a:xfrm>
            <a:off x="1536840" y="5381640"/>
            <a:ext cx="13254840" cy="811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Project goals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Train RL agent to move to goal in maze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Use Reverse Curriculum: start training from states close to the goal and gradually move further from the goal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 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4" name="Picture 27" descr=""/>
          <p:cNvPicPr/>
          <p:nvPr/>
        </p:nvPicPr>
        <p:blipFill>
          <a:blip r:embed="rId1"/>
          <a:stretch/>
        </p:blipFill>
        <p:spPr>
          <a:xfrm>
            <a:off x="15085080" y="20951280"/>
            <a:ext cx="104400" cy="132840"/>
          </a:xfrm>
          <a:prstGeom prst="rect">
            <a:avLst/>
          </a:prstGeom>
          <a:ln>
            <a:noFill/>
          </a:ln>
        </p:spPr>
      </p:pic>
      <p:sp>
        <p:nvSpPr>
          <p:cNvPr id="45" name="Line 4"/>
          <p:cNvSpPr/>
          <p:nvPr/>
        </p:nvSpPr>
        <p:spPr>
          <a:xfrm>
            <a:off x="1386720" y="2382120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Line 5"/>
          <p:cNvSpPr/>
          <p:nvPr/>
        </p:nvSpPr>
        <p:spPr>
          <a:xfrm>
            <a:off x="1386720" y="122230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Line 6"/>
          <p:cNvSpPr/>
          <p:nvPr/>
        </p:nvSpPr>
        <p:spPr>
          <a:xfrm>
            <a:off x="1386720" y="4014324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7"/>
          <p:cNvSpPr/>
          <p:nvPr/>
        </p:nvSpPr>
        <p:spPr>
          <a:xfrm>
            <a:off x="15401160" y="12919680"/>
            <a:ext cx="13258440" cy="451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Navigation in crowded areas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People detection and tracking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Learning human interaction models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Space-time motion planning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Millimeter radar for detection of fast vehicles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9" name="Screenshot 2015-01-21 18.28.55 copy.png" descr=""/>
          <p:cNvPicPr/>
          <p:nvPr/>
        </p:nvPicPr>
        <p:blipFill>
          <a:blip r:embed="rId2"/>
          <a:stretch/>
        </p:blipFill>
        <p:spPr>
          <a:xfrm>
            <a:off x="10605960" y="17714880"/>
            <a:ext cx="3562560" cy="5377680"/>
          </a:xfrm>
          <a:prstGeom prst="rect">
            <a:avLst/>
          </a:prstGeom>
          <a:ln w="12600">
            <a:noFill/>
          </a:ln>
        </p:spPr>
      </p:pic>
      <p:pic>
        <p:nvPicPr>
          <p:cNvPr id="50" name="Picture 17" descr=""/>
          <p:cNvPicPr/>
          <p:nvPr/>
        </p:nvPicPr>
        <p:blipFill>
          <a:blip r:embed="rId3"/>
          <a:srcRect l="4653" t="0" r="0" b="22009"/>
          <a:stretch/>
        </p:blipFill>
        <p:spPr>
          <a:xfrm>
            <a:off x="1536840" y="17738280"/>
            <a:ext cx="8728200" cy="5354640"/>
          </a:xfrm>
          <a:prstGeom prst="rect">
            <a:avLst/>
          </a:prstGeom>
          <a:ln>
            <a:noFill/>
          </a:ln>
        </p:spPr>
      </p:pic>
      <p:pic>
        <p:nvPicPr>
          <p:cNvPr id="51" name="Bild 3" descr=""/>
          <p:cNvPicPr/>
          <p:nvPr/>
        </p:nvPicPr>
        <p:blipFill>
          <a:blip r:embed="rId4"/>
          <a:stretch/>
        </p:blipFill>
        <p:spPr>
          <a:xfrm>
            <a:off x="20943000" y="18674280"/>
            <a:ext cx="7943400" cy="4337280"/>
          </a:xfrm>
          <a:prstGeom prst="rect">
            <a:avLst/>
          </a:prstGeom>
          <a:ln>
            <a:noFill/>
          </a:ln>
        </p:spPr>
      </p:pic>
      <p:pic>
        <p:nvPicPr>
          <p:cNvPr id="52" name="Picture 2" descr=""/>
          <p:cNvPicPr/>
          <p:nvPr/>
        </p:nvPicPr>
        <p:blipFill>
          <a:blip r:embed="rId5"/>
          <a:srcRect l="13823" t="10601" r="0" b="0"/>
          <a:stretch/>
        </p:blipFill>
        <p:spPr>
          <a:xfrm>
            <a:off x="15406560" y="18674280"/>
            <a:ext cx="5469840" cy="4340160"/>
          </a:xfrm>
          <a:prstGeom prst="rect">
            <a:avLst/>
          </a:prstGeom>
          <a:ln>
            <a:noFill/>
          </a:ln>
        </p:spPr>
      </p:pic>
      <p:sp>
        <p:nvSpPr>
          <p:cNvPr id="53" name="CustomShape 8"/>
          <p:cNvSpPr/>
          <p:nvPr/>
        </p:nvSpPr>
        <p:spPr>
          <a:xfrm>
            <a:off x="1536840" y="24435720"/>
            <a:ext cx="13258440" cy="518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Leveraging publicly available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Improved loop closing across seasons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Localization in Google Street View and Open Street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Bootstrap navigation in Open Street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Intelligent energy management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9"/>
          <p:cNvSpPr/>
          <p:nvPr/>
        </p:nvSpPr>
        <p:spPr>
          <a:xfrm>
            <a:off x="15401160" y="24435720"/>
            <a:ext cx="13258440" cy="451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126000"/>
              </a:lnSpc>
            </a:pPr>
            <a:r>
              <a:rPr b="1" lang="de-DE" sz="6000" spc="-1" strike="noStrike">
                <a:solidFill>
                  <a:srgbClr val="2b86b9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Life-long operation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Self calibration and fault detection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Experience-based navigation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Enhancing publicly available maps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571680" indent="-571320">
              <a:lnSpc>
                <a:spcPct val="100000"/>
              </a:lnSpc>
              <a:buClr>
                <a:srgbClr val="2b86b9"/>
              </a:buClr>
              <a:buSzPct val="120000"/>
              <a:buFont typeface="Wingdings" charset="2"/>
              <a:buChar char=""/>
            </a:pPr>
            <a:r>
              <a:rPr b="0" lang="de-DE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  <a:ea typeface="Geneva"/>
              </a:rPr>
              <a:t>Information-driven perception selection</a:t>
            </a:r>
            <a:endParaRPr b="0" lang="de-DE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55" descr=""/>
          <p:cNvPicPr/>
          <p:nvPr/>
        </p:nvPicPr>
        <p:blipFill>
          <a:blip r:embed="rId6"/>
          <a:stretch/>
        </p:blipFill>
        <p:spPr>
          <a:xfrm>
            <a:off x="1388520" y="30607560"/>
            <a:ext cx="4901400" cy="5887080"/>
          </a:xfrm>
          <a:prstGeom prst="rect">
            <a:avLst/>
          </a:prstGeom>
          <a:ln>
            <a:noFill/>
          </a:ln>
        </p:spPr>
      </p:pic>
      <p:pic>
        <p:nvPicPr>
          <p:cNvPr id="56" name="Content Placeholder 3" descr=""/>
          <p:cNvPicPr/>
          <p:nvPr/>
        </p:nvPicPr>
        <p:blipFill>
          <a:blip r:embed="rId7"/>
          <a:stretch/>
        </p:blipFill>
        <p:spPr>
          <a:xfrm>
            <a:off x="7184160" y="30611160"/>
            <a:ext cx="6993000" cy="5745240"/>
          </a:xfrm>
          <a:prstGeom prst="rect">
            <a:avLst/>
          </a:prstGeom>
          <a:ln>
            <a:noFill/>
          </a:ln>
        </p:spPr>
      </p:pic>
      <p:pic>
        <p:nvPicPr>
          <p:cNvPr id="57" name="Picture 18" descr=""/>
          <p:cNvPicPr/>
          <p:nvPr/>
        </p:nvPicPr>
        <p:blipFill>
          <a:blip r:embed="rId8"/>
          <a:stretch/>
        </p:blipFill>
        <p:spPr>
          <a:xfrm>
            <a:off x="15942960" y="30138480"/>
            <a:ext cx="13173480" cy="6217920"/>
          </a:xfrm>
          <a:prstGeom prst="rect">
            <a:avLst/>
          </a:prstGeom>
          <a:ln>
            <a:noFill/>
          </a:ln>
        </p:spPr>
      </p:pic>
      <p:sp>
        <p:nvSpPr>
          <p:cNvPr id="58" name="Line 10"/>
          <p:cNvSpPr/>
          <p:nvPr/>
        </p:nvSpPr>
        <p:spPr>
          <a:xfrm>
            <a:off x="1387080" y="4695480"/>
            <a:ext cx="27461160" cy="360"/>
          </a:xfrm>
          <a:prstGeom prst="line">
            <a:avLst/>
          </a:prstGeom>
          <a:ln w="139680">
            <a:solidFill>
              <a:srgbClr val="c0c0c0"/>
            </a:solidFill>
            <a:round/>
          </a:ln>
        </p:spPr>
        <p:style>
          <a:lnRef idx="0"/>
          <a:fillRef idx="0"/>
          <a:effectRef idx="0"/>
          <a:fontRef idx="minor"/>
        </p:style>
      </p:sp>
      <p:pic>
        <p:nvPicPr>
          <p:cNvPr id="59" name="" descr=""/>
          <p:cNvPicPr/>
          <p:nvPr/>
        </p:nvPicPr>
        <p:blipFill>
          <a:blip r:embed="rId9"/>
          <a:stretch/>
        </p:blipFill>
        <p:spPr>
          <a:xfrm>
            <a:off x="17280000" y="5323320"/>
            <a:ext cx="7389360" cy="605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Uni_Poster03_E1_Office_A0_RGB_Office2002</Template>
  <TotalTime>17740</TotalTime>
  <Application>LibreOffice/5.1.6.2$Linux_X86_64 LibreOffice_project/10m0$Build-2</Application>
  <Words>113</Words>
  <Paragraphs>27</Paragraphs>
  <Company>Uni Freiburg</Company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2011-07-29T16:28:31Z</dcterms:created>
  <dc:creator>Mamba</dc:creator>
  <dc:description/>
  <dc:language>de-DE</dc:language>
  <cp:lastModifiedBy/>
  <cp:lastPrinted>2009-07-17T10:14:46Z</cp:lastPrinted>
  <dcterms:modified xsi:type="dcterms:W3CDTF">2019-02-01T13:40:29Z</dcterms:modified>
  <cp:revision>708</cp:revision>
  <dc:subject/>
  <dc:title>Slide 1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Company">
    <vt:lpwstr>Uni Freiburg</vt:lpwstr>
  </property>
  <property fmtid="{D5CDD505-2E9C-101B-9397-08002B2CF9AE}" pid="4" name="HiddenSlides">
    <vt:i4>0</vt:i4>
  </property>
  <property fmtid="{D5CDD505-2E9C-101B-9397-08002B2CF9AE}" pid="5" name="HyperlinksChanged">
    <vt:bool>0</vt:bool>
  </property>
  <property fmtid="{D5CDD505-2E9C-101B-9397-08002B2CF9AE}" pid="6" name="LinksUpToDate">
    <vt:bool>0</vt:bool>
  </property>
  <property fmtid="{D5CDD505-2E9C-101B-9397-08002B2CF9AE}" pid="7" name="MMClips">
    <vt:i4>0</vt:i4>
  </property>
  <property fmtid="{D5CDD505-2E9C-101B-9397-08002B2CF9AE}" pid="8" name="Notes">
    <vt:i4>1</vt:i4>
  </property>
  <property fmtid="{D5CDD505-2E9C-101B-9397-08002B2CF9AE}" pid="9" name="PresentationFormat">
    <vt:lpwstr>Custom</vt:lpwstr>
  </property>
  <property fmtid="{D5CDD505-2E9C-101B-9397-08002B2CF9AE}" pid="10" name="ScaleCrop">
    <vt:bool>0</vt:bool>
  </property>
  <property fmtid="{D5CDD505-2E9C-101B-9397-08002B2CF9AE}" pid="11" name="ShareDoc">
    <vt:bool>0</vt:bool>
  </property>
  <property fmtid="{D5CDD505-2E9C-101B-9397-08002B2CF9AE}" pid="12" name="Slides">
    <vt:i4>1</vt:i4>
  </property>
</Properties>
</file>